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0"/>
  </p:notesMasterIdLst>
  <p:handoutMasterIdLst>
    <p:handoutMasterId r:id="rId251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490" r:id="rId58"/>
    <p:sldId id="507" r:id="rId59"/>
    <p:sldId id="508" r:id="rId60"/>
    <p:sldId id="494" r:id="rId61"/>
    <p:sldId id="492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307" r:id="rId70"/>
    <p:sldId id="308" r:id="rId71"/>
    <p:sldId id="309" r:id="rId72"/>
    <p:sldId id="310" r:id="rId73"/>
    <p:sldId id="311" r:id="rId74"/>
    <p:sldId id="443" r:id="rId75"/>
    <p:sldId id="312" r:id="rId76"/>
    <p:sldId id="513" r:id="rId77"/>
    <p:sldId id="554" r:id="rId78"/>
    <p:sldId id="544" r:id="rId79"/>
    <p:sldId id="545" r:id="rId80"/>
    <p:sldId id="313" r:id="rId81"/>
    <p:sldId id="314" r:id="rId82"/>
    <p:sldId id="516" r:id="rId83"/>
    <p:sldId id="315" r:id="rId84"/>
    <p:sldId id="476" r:id="rId85"/>
    <p:sldId id="577" r:id="rId86"/>
    <p:sldId id="318" r:id="rId87"/>
    <p:sldId id="514" r:id="rId88"/>
    <p:sldId id="319" r:id="rId89"/>
    <p:sldId id="316" r:id="rId90"/>
    <p:sldId id="317" r:id="rId91"/>
    <p:sldId id="444" r:id="rId92"/>
    <p:sldId id="320" r:id="rId93"/>
    <p:sldId id="321" r:id="rId94"/>
    <p:sldId id="499" r:id="rId95"/>
    <p:sldId id="496" r:id="rId96"/>
    <p:sldId id="322" r:id="rId97"/>
    <p:sldId id="323" r:id="rId98"/>
    <p:sldId id="324" r:id="rId99"/>
    <p:sldId id="325" r:id="rId100"/>
    <p:sldId id="326" r:id="rId101"/>
    <p:sldId id="327" r:id="rId102"/>
    <p:sldId id="495" r:id="rId103"/>
    <p:sldId id="328" r:id="rId104"/>
    <p:sldId id="329" r:id="rId105"/>
    <p:sldId id="475" r:id="rId106"/>
    <p:sldId id="517" r:id="rId107"/>
    <p:sldId id="575" r:id="rId108"/>
    <p:sldId id="576" r:id="rId109"/>
    <p:sldId id="330" r:id="rId110"/>
    <p:sldId id="331" r:id="rId111"/>
    <p:sldId id="332" r:id="rId112"/>
    <p:sldId id="458" r:id="rId113"/>
    <p:sldId id="333" r:id="rId114"/>
    <p:sldId id="334" r:id="rId115"/>
    <p:sldId id="335" r:id="rId116"/>
    <p:sldId id="336" r:id="rId117"/>
    <p:sldId id="337" r:id="rId118"/>
    <p:sldId id="338" r:id="rId119"/>
    <p:sldId id="340" r:id="rId120"/>
    <p:sldId id="341" r:id="rId121"/>
    <p:sldId id="342" r:id="rId122"/>
    <p:sldId id="343" r:id="rId123"/>
    <p:sldId id="345" r:id="rId124"/>
    <p:sldId id="344" r:id="rId125"/>
    <p:sldId id="483" r:id="rId126"/>
    <p:sldId id="347" r:id="rId127"/>
    <p:sldId id="348" r:id="rId128"/>
    <p:sldId id="578" r:id="rId129"/>
    <p:sldId id="349" r:id="rId130"/>
    <p:sldId id="350" r:id="rId131"/>
    <p:sldId id="351" r:id="rId132"/>
    <p:sldId id="521" r:id="rId133"/>
    <p:sldId id="352" r:id="rId134"/>
    <p:sldId id="353" r:id="rId135"/>
    <p:sldId id="470" r:id="rId136"/>
    <p:sldId id="477" r:id="rId137"/>
    <p:sldId id="354" r:id="rId138"/>
    <p:sldId id="358" r:id="rId139"/>
    <p:sldId id="356" r:id="rId140"/>
    <p:sldId id="359" r:id="rId141"/>
    <p:sldId id="361" r:id="rId142"/>
    <p:sldId id="362" r:id="rId143"/>
    <p:sldId id="364" r:id="rId144"/>
    <p:sldId id="365" r:id="rId145"/>
    <p:sldId id="367" r:id="rId146"/>
    <p:sldId id="368" r:id="rId147"/>
    <p:sldId id="369" r:id="rId148"/>
    <p:sldId id="370" r:id="rId149"/>
    <p:sldId id="441" r:id="rId150"/>
    <p:sldId id="371" r:id="rId151"/>
    <p:sldId id="372" r:id="rId152"/>
    <p:sldId id="373" r:id="rId153"/>
    <p:sldId id="374" r:id="rId154"/>
    <p:sldId id="376" r:id="rId155"/>
    <p:sldId id="460" r:id="rId156"/>
    <p:sldId id="377" r:id="rId157"/>
    <p:sldId id="464" r:id="rId158"/>
    <p:sldId id="380" r:id="rId159"/>
    <p:sldId id="381" r:id="rId160"/>
    <p:sldId id="382" r:id="rId161"/>
    <p:sldId id="566" r:id="rId162"/>
    <p:sldId id="383" r:id="rId163"/>
    <p:sldId id="526" r:id="rId164"/>
    <p:sldId id="384" r:id="rId165"/>
    <p:sldId id="379" r:id="rId166"/>
    <p:sldId id="461" r:id="rId167"/>
    <p:sldId id="387" r:id="rId168"/>
    <p:sldId id="388" r:id="rId169"/>
    <p:sldId id="389" r:id="rId170"/>
    <p:sldId id="459" r:id="rId171"/>
    <p:sldId id="465" r:id="rId172"/>
    <p:sldId id="392" r:id="rId173"/>
    <p:sldId id="394" r:id="rId174"/>
    <p:sldId id="395" r:id="rId175"/>
    <p:sldId id="396" r:id="rId176"/>
    <p:sldId id="397" r:id="rId177"/>
    <p:sldId id="398" r:id="rId178"/>
    <p:sldId id="478" r:id="rId179"/>
    <p:sldId id="399" r:id="rId180"/>
    <p:sldId id="400" r:id="rId181"/>
    <p:sldId id="401" r:id="rId182"/>
    <p:sldId id="402" r:id="rId183"/>
    <p:sldId id="466" r:id="rId184"/>
    <p:sldId id="403" r:id="rId185"/>
    <p:sldId id="404" r:id="rId186"/>
    <p:sldId id="405" r:id="rId187"/>
    <p:sldId id="408" r:id="rId188"/>
    <p:sldId id="406" r:id="rId189"/>
    <p:sldId id="472" r:id="rId190"/>
    <p:sldId id="407" r:id="rId191"/>
    <p:sldId id="550" r:id="rId192"/>
    <p:sldId id="551" r:id="rId193"/>
    <p:sldId id="549" r:id="rId194"/>
    <p:sldId id="409" r:id="rId195"/>
    <p:sldId id="410" r:id="rId196"/>
    <p:sldId id="411" r:id="rId197"/>
    <p:sldId id="413" r:id="rId198"/>
    <p:sldId id="414" r:id="rId199"/>
    <p:sldId id="415" r:id="rId200"/>
    <p:sldId id="416" r:id="rId201"/>
    <p:sldId id="417" r:id="rId202"/>
    <p:sldId id="418" r:id="rId203"/>
    <p:sldId id="419" r:id="rId204"/>
    <p:sldId id="420" r:id="rId205"/>
    <p:sldId id="421" r:id="rId206"/>
    <p:sldId id="422" r:id="rId207"/>
    <p:sldId id="423" r:id="rId208"/>
    <p:sldId id="504" r:id="rId209"/>
    <p:sldId id="424" r:id="rId210"/>
    <p:sldId id="425" r:id="rId211"/>
    <p:sldId id="426" r:id="rId212"/>
    <p:sldId id="553" r:id="rId213"/>
    <p:sldId id="427" r:id="rId214"/>
    <p:sldId id="452" r:id="rId215"/>
    <p:sldId id="451" r:id="rId216"/>
    <p:sldId id="439" r:id="rId217"/>
    <p:sldId id="552" r:id="rId218"/>
    <p:sldId id="557" r:id="rId219"/>
    <p:sldId id="558" r:id="rId220"/>
    <p:sldId id="580" r:id="rId221"/>
    <p:sldId id="559" r:id="rId222"/>
    <p:sldId id="560" r:id="rId223"/>
    <p:sldId id="568" r:id="rId224"/>
    <p:sldId id="570" r:id="rId225"/>
    <p:sldId id="563" r:id="rId226"/>
    <p:sldId id="571" r:id="rId227"/>
    <p:sldId id="572" r:id="rId228"/>
    <p:sldId id="556" r:id="rId229"/>
    <p:sldId id="555" r:id="rId230"/>
    <p:sldId id="428" r:id="rId231"/>
    <p:sldId id="429" r:id="rId232"/>
    <p:sldId id="430" r:id="rId233"/>
    <p:sldId id="431" r:id="rId234"/>
    <p:sldId id="432" r:id="rId235"/>
    <p:sldId id="433" r:id="rId236"/>
    <p:sldId id="434" r:id="rId237"/>
    <p:sldId id="435" r:id="rId238"/>
    <p:sldId id="436" r:id="rId239"/>
    <p:sldId id="437" r:id="rId240"/>
    <p:sldId id="485" r:id="rId241"/>
    <p:sldId id="484" r:id="rId242"/>
    <p:sldId id="541" r:id="rId243"/>
    <p:sldId id="438" r:id="rId244"/>
    <p:sldId id="523" r:id="rId245"/>
    <p:sldId id="565" r:id="rId246"/>
    <p:sldId id="505" r:id="rId247"/>
    <p:sldId id="579" r:id="rId248"/>
    <p:sldId id="479" r:id="rId249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544"/>
            <p14:sldId id="545"/>
            <p14:sldId id="313"/>
            <p14:sldId id="314"/>
            <p14:sldId id="516"/>
            <p14:sldId id="315"/>
            <p14:sldId id="476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575"/>
            <p14:sldId id="576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82003" autoAdjust="0"/>
  </p:normalViewPr>
  <p:slideViewPr>
    <p:cSldViewPr>
      <p:cViewPr>
        <p:scale>
          <a:sx n="100" d="100"/>
          <a:sy n="100" d="100"/>
        </p:scale>
        <p:origin x="100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commentAuthors" Target="commentAuthor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</a:t>
            </a:r>
            <a:r>
              <a:rPr lang="de-DE" altLang="de-DE" i="0" err="1" smtClean="0">
                <a:latin typeface="Times New Roman" pitchFamily="16" charset="0"/>
              </a:rPr>
              <a:t>Dereferenzierungs</a:t>
            </a:r>
            <a:r>
              <a:rPr lang="de-DE" altLang="de-DE" b="1" i="0" err="1" smtClean="0">
                <a:latin typeface="Times New Roman" pitchFamily="16" charset="0"/>
              </a:rPr>
              <a:t>operator</a:t>
            </a:r>
            <a:endParaRPr lang="de-DE" altLang="de-DE" b="1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83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23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134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</a:t>
            </a:r>
            <a:r>
              <a:rPr lang="de-DE" baseline="0" err="1" smtClean="0"/>
              <a:t>void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::</a:t>
            </a:r>
            <a:r>
              <a:rPr lang="de-DE" baseline="0" err="1" smtClean="0"/>
              <a:t>operator</a:t>
            </a:r>
            <a:r>
              <a:rPr lang="de-DE" baseline="0" smtClean="0"/>
              <a:t>=(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</a:p>
          <a:p>
            <a:pPr marL="914400" lvl="1" indent="-171450">
              <a:buFontTx/>
              <a:buChar char="-"/>
              <a:defRPr/>
            </a:pPr>
            <a:r>
              <a:rPr lang="de-DE" baseline="0" smtClean="0"/>
              <a:t>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184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</a:t>
            </a:r>
            <a:r>
              <a:rPr lang="en-US" sz="800" smtClean="0"/>
              <a:t>. </a:t>
            </a:r>
            <a:r>
              <a:rPr lang="en-US" sz="800" smtClean="0"/>
              <a:t>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27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51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0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28.08.2017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</a:t>
            </a:r>
            <a:r>
              <a:rPr lang="en-US" altLang="de-DE" sz="1000" smtClean="0">
                <a:solidFill>
                  <a:srgbClr val="000000"/>
                </a:solidFill>
              </a:rPr>
              <a:t>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moodle.tu-darmstadt.de/course/view.php?id=9352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chtzeitsysteme/tud-cppp/wiki/Arbeiten-mit-git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://git-scm.com/book/de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</a:t>
            </a:r>
            <a:r>
              <a:rPr lang="de-DE" altLang="de-DE" noProof="0" smtClean="0"/>
              <a:t>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</a:t>
            </a:r>
            <a:r>
              <a:rPr lang="de-DE" b="1" smtClean="0">
                <a:solidFill>
                  <a:schemeClr val="bg1"/>
                </a:solidFill>
              </a:rPr>
              <a:t>23</a:t>
            </a:r>
            <a:r>
              <a:rPr lang="de-DE" b="1" smtClean="0">
                <a:solidFill>
                  <a:schemeClr val="bg1"/>
                </a:solidFill>
              </a:rPr>
              <a:t>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5" y="2585889"/>
            <a:ext cx="7704856" cy="345805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6301457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sp>
        <p:nvSpPr>
          <p:cNvPr id="14" name="Abgerundete rechteckige Legende 13"/>
          <p:cNvSpPr/>
          <p:nvPr/>
        </p:nvSpPr>
        <p:spPr>
          <a:xfrm>
            <a:off x="1763688" y="5524514"/>
            <a:ext cx="7236296" cy="589619"/>
          </a:xfrm>
          <a:prstGeom prst="wedgeRoundRectCallout">
            <a:avLst>
              <a:gd name="adj1" fmla="val -31095"/>
              <a:gd name="adj2" fmla="val -131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err="1" smtClean="0">
                <a:solidFill>
                  <a:schemeClr val="bg1"/>
                </a:solidFill>
              </a:rPr>
              <a:t>Copy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 b="1" smtClean="0">
                <a:solidFill>
                  <a:schemeClr val="bg1"/>
                </a:solidFill>
              </a:rPr>
              <a:t>Konstruktor 		</a:t>
            </a:r>
            <a:r>
              <a:rPr lang="de-DE" smtClean="0">
                <a:solidFill>
                  <a:schemeClr val="bg1"/>
                </a:solidFill>
              </a:rPr>
              <a:t>überträgt Zustand </a:t>
            </a:r>
            <a:r>
              <a:rPr lang="de-DE" b="1" smtClean="0">
                <a:solidFill>
                  <a:schemeClr val="bg1"/>
                </a:solidFill>
              </a:rPr>
              <a:t>beim Initialisieren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Assignment-Operator </a:t>
            </a:r>
            <a:r>
              <a:rPr lang="de-DE" smtClean="0">
                <a:solidFill>
                  <a:schemeClr val="bg1"/>
                </a:solidFill>
              </a:rPr>
              <a:t>überträgt Zustand </a:t>
            </a:r>
            <a:r>
              <a:rPr lang="de-DE" b="1" smtClean="0">
                <a:solidFill>
                  <a:schemeClr val="bg1"/>
                </a:solidFill>
              </a:rPr>
              <a:t>nach dem Initialisieren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1527204" y="5469854"/>
            <a:ext cx="14287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4000" b="1" smtClean="0">
                <a:solidFill>
                  <a:srgbClr val="005AA9"/>
                </a:solidFill>
              </a:rPr>
              <a:t>!</a:t>
            </a:r>
            <a:endParaRPr lang="de-DE" altLang="de-DE" sz="4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z.B.:</a:t>
            </a:r>
            <a:br>
              <a:rPr lang="de-DE" noProof="0" dirty="0" smtClean="0"/>
            </a:br>
            <a:endParaRPr lang="de-DE" noProof="0" dirty="0" smtClean="0"/>
          </a:p>
          <a:p>
            <a:pPr marL="342900" lvl="0" indent="-342900">
              <a:buFont typeface="Wingdings" pitchFamily="2" charset="2"/>
              <a:buChar char="§"/>
            </a:pPr>
            <a:r>
              <a:rPr lang="de-DE" noProof="0" dirty="0" smtClean="0"/>
              <a:t>Default-Konstruktor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	</a:t>
            </a:r>
            <a:r>
              <a:rPr lang="de-DE" noProof="0" dirty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Java!)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de-DE" noProof="0" dirty="0" err="1" smtClean="0"/>
              <a:t>Copy</a:t>
            </a:r>
            <a:r>
              <a:rPr lang="de-DE" noProof="0" dirty="0" smtClean="0"/>
              <a:t>-Konstruktor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&amp;a)</a:t>
            </a: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/>
              <a:t>Assignment</a:t>
            </a:r>
            <a:r>
              <a:rPr lang="de-DE" noProof="0" dirty="0" smtClean="0"/>
              <a:t>-Operator	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&amp;a)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de-DE" noProof="0" dirty="0" err="1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solidFill>
                  <a:srgbClr val="000000"/>
                </a:solidFill>
              </a:rPr>
              <a:t>Initialisierungsliste 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dirty="0" smtClean="0"/>
              <a:t>Generierung unterbinden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vor C++11: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WITHOUT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implementation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seit C++11: 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erbt (indirekt) von </a:t>
            </a:r>
            <a:r>
              <a:rPr lang="de-DE" noProof="0" dirty="0" err="1" smtClean="0"/>
              <a:t>java.lang.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dirty="0" smtClean="0">
                <a:sym typeface="Wingdings" panose="05000000000000000000" pitchFamily="2" charset="2"/>
              </a:rPr>
              <a:t/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7543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Material: </a:t>
            </a:r>
            <a:r>
              <a:rPr lang="de-DE" noProof="0" dirty="0" smtClean="0">
                <a:hlinkClick r:id="rId3"/>
              </a:rPr>
              <a:t>https://github.com/Echtzeitsysteme/tud-cppp/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4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5"/>
              </a:rPr>
              <a:t>https</a:t>
            </a:r>
            <a:r>
              <a:rPr lang="de-DE" sz="1800" b="0" noProof="0" dirty="0" smtClean="0">
                <a:hlinkClick r:id="rId5"/>
              </a:rPr>
              <a:t>://</a:t>
            </a:r>
            <a:r>
              <a:rPr lang="de-DE" b="0" noProof="0" dirty="0" smtClean="0">
                <a:hlinkClick r:id="rId5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6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7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736" y="2060848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0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inline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operator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dirty="0" smtClean="0"/>
              <a:t>Embedded 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selber implementieren (gute Vorbereitung für die Klausur)</a:t>
            </a:r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Beispiel: Klassische und smarte 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(name)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3997544"/>
            <a:ext cx="4118800" cy="1872208"/>
          </a:xfrm>
          <a:prstGeom prst="wedgeRoundRectCallout">
            <a:avLst>
              <a:gd name="adj1" fmla="val -65176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1) </a:t>
            </a:r>
            <a:r>
              <a:rPr lang="de-DE" err="1" smtClean="0">
                <a:solidFill>
                  <a:schemeClr val="bg1"/>
                </a:solidFill>
              </a:rPr>
              <a:t>Exceptions</a:t>
            </a:r>
            <a:r>
              <a:rPr lang="de-DE" smtClean="0">
                <a:solidFill>
                  <a:schemeClr val="bg1"/>
                </a:solidFill>
              </a:rPr>
              <a:t> führen nicht zu Speicherfehlern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2) Die Speicherallokation 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780928"/>
            <a:ext cx="4118800" cy="1099882"/>
          </a:xfrm>
          <a:prstGeom prst="wedgeRoundRectCallout">
            <a:avLst>
              <a:gd name="adj1" fmla="val -87103"/>
              <a:gd name="adj2" fmla="val 1373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praktikum2017_v2.ova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Pool)</a:t>
            </a:r>
            <a:r>
              <a:rPr lang="de-DE" noProof="0" dirty="0" smtClean="0"/>
              <a:t>: </a:t>
            </a:r>
          </a:p>
          <a:p>
            <a:pPr marL="806450" lvl="1" indent="-457200"/>
            <a:r>
              <a:rPr lang="de-DE" noProof="0" dirty="0" smtClean="0"/>
              <a:t>Beim Importieren muss der Pfad für das </a:t>
            </a:r>
            <a:r>
              <a:rPr lang="de-DE" b="1" noProof="0" dirty="0" smtClean="0"/>
              <a:t>Virtuelle Plattenabbild </a:t>
            </a:r>
            <a:r>
              <a:rPr lang="de-DE" noProof="0" dirty="0" smtClean="0"/>
              <a:t>angepasst werden, sodass die VM in </a:t>
            </a:r>
            <a:r>
              <a:rPr lang="de-DE" b="1" noProof="0" dirty="0" smtClean="0"/>
              <a:t>C:\vms</a:t>
            </a:r>
            <a:r>
              <a:rPr lang="de-DE" noProof="0" dirty="0" smtClean="0"/>
              <a:t> liegt – ansonsten sprengt Ihr das </a:t>
            </a:r>
            <a:r>
              <a:rPr lang="de-DE" b="1" noProof="0" dirty="0" smtClean="0"/>
              <a:t>Quota</a:t>
            </a:r>
            <a:r>
              <a:rPr lang="de-DE" noProof="0" dirty="0" smtClean="0"/>
              <a:t>!</a:t>
            </a:r>
          </a:p>
          <a:p>
            <a:pPr marL="806450" lvl="1" indent="-457200"/>
            <a:r>
              <a:rPr lang="de-DE" noProof="0" dirty="0" smtClean="0"/>
              <a:t>Die VM wird </a:t>
            </a:r>
            <a:r>
              <a:rPr lang="de-DE" b="1" noProof="0" dirty="0" smtClean="0"/>
              <a:t>auf dem PC</a:t>
            </a:r>
            <a:r>
              <a:rPr lang="de-DE" noProof="0" dirty="0" smtClean="0"/>
              <a:t> und </a:t>
            </a:r>
            <a:r>
              <a:rPr lang="de-DE" b="1" noProof="0" dirty="0" smtClean="0"/>
              <a:t>nicht </a:t>
            </a:r>
            <a:r>
              <a:rPr lang="de-DE" noProof="0" dirty="0" smtClean="0"/>
              <a:t>in eurem Profil gespeichert!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Klassen enthalten, die eine Unterklasse des statischen Typs der Variable 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//(1)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// 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</a:t>
            </a:r>
          </a:p>
          <a:p>
            <a:pPr marL="881063" lvl="2" indent="-342900">
              <a:buFont typeface="+mj-lt"/>
              <a:buAutoNum type="arabicPeriod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881063" lvl="2" indent="-342900">
              <a:buFont typeface="+mj-lt"/>
              <a:buAutoNum type="arabicPeriod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Funktioniert 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427984" y="1532607"/>
            <a:ext cx="2592288" cy="707852"/>
          </a:xfrm>
          <a:prstGeom prst="wedgeRoundRectCallout">
            <a:avLst>
              <a:gd name="adj1" fmla="val -62358"/>
              <a:gd name="adj2" fmla="val -105871"/>
              <a:gd name="adj3" fmla="val 16667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Eure</a:t>
            </a: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kumimoji="0" lang="en-US" sz="1800" b="0" i="0" u="none" strike="noStrike" cap="none" normalizeH="0" baseline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Aufgabe</a:t>
            </a: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in der </a:t>
            </a:r>
            <a:r>
              <a:rPr kumimoji="0" lang="en-US" sz="1800" b="0" i="0" u="none" strike="noStrike" cap="none" normalizeH="0" baseline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Übung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Enthält standardmäßig</a:t>
            </a:r>
            <a:r>
              <a:rPr lang="de-DE" b="1" smtClean="0">
                <a:solidFill>
                  <a:schemeClr val="bg1"/>
                </a:solidFill>
              </a:rPr>
              <a:t>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Java,…</a:t>
            </a:r>
            <a:r>
              <a:rPr lang="de-DE" smtClean="0">
                <a:solidFill>
                  <a:schemeClr val="bg1"/>
                </a:solidFill>
              </a:rPr>
              <a:t> : 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C++,… </a:t>
            </a:r>
            <a:r>
              <a:rPr lang="de-DE" smtClean="0">
                <a:solidFill>
                  <a:schemeClr val="bg1"/>
                </a:solidFill>
              </a:rPr>
              <a:t>: keine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"ElevatorStrategy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Ursprünglich als Lösung für Containerproblem</a:t>
            </a:r>
            <a:r>
              <a:rPr lang="de-DE" altLang="de-DE" b="0" noProof="0" dirty="0" smtClean="0"/>
              <a:t>: Wir wollen Objekte unterschiedlicher Art in den Aufzug (Container) laden.</a:t>
            </a:r>
          </a:p>
          <a:p>
            <a:endParaRPr lang="de-DE" noProof="0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Aus Effizienzgründen gibt es in C++ </a:t>
            </a:r>
            <a:r>
              <a:rPr lang="de-DE" b="1" smtClean="0">
                <a:solidFill>
                  <a:schemeClr val="bg1"/>
                </a:solidFill>
              </a:rPr>
              <a:t>keine generische Oberklasse </a:t>
            </a:r>
            <a:r>
              <a:rPr lang="de-DE" smtClean="0">
                <a:solidFill>
                  <a:schemeClr val="bg1"/>
                </a:solidFill>
              </a:rPr>
              <a:t>wie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Wir können also nicht einfach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s </a:t>
            </a:r>
            <a:r>
              <a:rPr lang="de-DE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 (Tag 4)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216525"/>
            <a:ext cx="2232025" cy="868363"/>
          </a:xfrm>
          <a:prstGeom prst="wedgeRoundRectCallout">
            <a:avLst>
              <a:gd name="adj1" fmla="val -53379"/>
              <a:gd name="adj2" fmla="val -8271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339889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 geerbte Oberklassen führen auch zur unnötigen Bindung von Speicher</a:t>
            </a:r>
          </a:p>
          <a:p>
            <a:pPr eaLnBrk="1" hangingPunct="1"/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h.getName();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einmal einbinden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b="1" kern="0" smtClean="0"/>
              <a:t>Lösung</a:t>
            </a:r>
            <a:r>
              <a:rPr lang="de-DE" altLang="de-DE" kern="0" smtClean="0"/>
              <a:t>: Mehrfach geerbte Oberklassen nur einmal einbinden</a:t>
            </a:r>
          </a:p>
          <a:p>
            <a:pPr marL="180975" lvl="1" indent="0" defTabSz="914400" eaLnBrk="1" hangingPunct="1">
              <a:lnSpc>
                <a:spcPct val="100000"/>
              </a:lnSpc>
              <a:buClrTx/>
              <a:buSzTx/>
              <a:buFont typeface="Wingdings" charset="2"/>
              <a:buNone/>
            </a:pPr>
            <a:r>
              <a:rPr lang="de-DE" altLang="de-DE" kern="0" smtClean="0"/>
              <a:t>Schlüsselwort </a:t>
            </a:r>
            <a:r>
              <a:rPr lang="de-DE" altLang="de-DE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kern="0" smtClean="0">
                <a:solidFill>
                  <a:srgbClr val="005AA9"/>
                </a:solidFill>
              </a:rPr>
              <a:t> </a:t>
            </a:r>
            <a:r>
              <a:rPr lang="de-DE" altLang="de-DE" kern="0" smtClean="0"/>
              <a:t>ermöglicht virtuelle Oberklassen / Vererbung</a:t>
            </a:r>
            <a:endParaRPr lang="de-DE" altLang="de-DE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auf schlechtes Design hindeuten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Gemeinsamkeiten 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3691927" y="5946775"/>
            <a:ext cx="2970212" cy="868362"/>
          </a:xfrm>
          <a:prstGeom prst="wedgeRoundRectCallout">
            <a:avLst>
              <a:gd name="adj1" fmla="val -4253"/>
              <a:gd name="adj2" fmla="val -879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ist ein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u="sng" smtClean="0">
                <a:solidFill>
                  <a:schemeClr val="bg1"/>
                </a:solidFill>
              </a:rPr>
              <a:t>mit </a:t>
            </a:r>
            <a:r>
              <a:rPr lang="de-DE" smtClean="0">
                <a:solidFill>
                  <a:schemeClr val="bg1"/>
                </a:solidFill>
              </a:rPr>
              <a:t>einem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Wie funktioniert Mehrfachvererbung in Java?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noProof="0" dirty="0" smtClean="0"/>
              <a:t>als typunsichere Lösung für das Containerproblem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Template-</a:t>
            </a:r>
            <a:r>
              <a:rPr lang="de-DE" altLang="de-DE" noProof="0" dirty="0" err="1" smtClean="0"/>
              <a:t>Instantiierung</a:t>
            </a:r>
            <a:endParaRPr lang="de-DE" altLang="de-DE" noProof="0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Durch die Belegung des Typparameters (hier: T) entsteht eine (neue) Instanz des Klassentemplates</a:t>
            </a:r>
            <a:endParaRPr lang="de-DE" noProof="0" dirty="0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- eigentlich </a:t>
            </a:r>
            <a:r>
              <a:rPr lang="de-DE" altLang="de-DE" b="0"/>
              <a:t>eine 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263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  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	// result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					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predicate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6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  <a:endParaRPr lang="de-DE" altLang="de-DE" sz="14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Projekten</a:t>
            </a:r>
            <a:r>
              <a:rPr lang="de-DE" altLang="de-DE" noProof="0" dirty="0" smtClean="0"/>
              <a:t>…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    </a:t>
            </a:r>
            <a:r>
              <a:rPr lang="de-DE" altLang="de-DE" b="0" noProof="0" dirty="0" smtClean="0"/>
              <a:t>… 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noProof="0" dirty="0" smtClean="0"/>
              <a:t>Plattformunabhängigkeit?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</a:t>
            </a:r>
          </a:p>
          <a:p>
            <a:r>
              <a:rPr lang="de-DE" noProof="0" dirty="0" smtClean="0"/>
              <a:t>Geschwindigkeit?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https://research.google.com/pubs/pub37122.html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Sicherheit?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kennenlernen.</a:t>
            </a:r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C++?</a:t>
            </a:r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"verschieben"</a:t>
            </a:r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Keine Namensräume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/>
            <a:r>
              <a:rPr lang="de-DE" noProof="0" dirty="0" smtClean="0"/>
              <a:t>Keine String-Klasse, 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/>
            <a:r>
              <a:rPr lang="de-DE" noProof="0" dirty="0" smtClean="0"/>
              <a:t>Keine Templates</a:t>
            </a:r>
          </a:p>
          <a:p>
            <a:pPr lvl="1"/>
            <a:r>
              <a:rPr lang="de-DE" noProof="0" dirty="0" smtClean="0"/>
              <a:t>Keine Referenzen</a:t>
            </a:r>
          </a:p>
          <a:p>
            <a:pPr lvl="1"/>
            <a:r>
              <a:rPr lang="de-DE" noProof="0" dirty="0" smtClean="0"/>
              <a:t>Keine </a:t>
            </a:r>
            <a:r>
              <a:rPr lang="de-DE" noProof="0" dirty="0" err="1" smtClean="0"/>
              <a:t>Exceptions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früher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Variablen </a:t>
            </a:r>
            <a:r>
              <a:rPr lang="de-DE" noProof="0" dirty="0" smtClean="0"/>
              <a:t>operiert.</a:t>
            </a:r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entspricht einem Byte</a:t>
            </a:r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noProof="0" dirty="0" smtClean="0"/>
              <a:t>Beispiele: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ganzen Wert</a:t>
            </a:r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1387"/>
              </p:ext>
            </p:extLst>
          </p:nvPr>
        </p:nvGraphicFramePr>
        <p:xfrm>
          <a:off x="358775" y="2780348"/>
          <a:ext cx="8461696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104456"/>
                <a:gridCol w="23042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Xor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Byte 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275104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375358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475611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835696" y="6093296"/>
            <a:ext cx="5149517" cy="370940"/>
          </a:xfrm>
          <a:prstGeom prst="wedgeRoundRectCallout">
            <a:avLst>
              <a:gd name="adj1" fmla="val -17235"/>
              <a:gd name="adj2" fmla="val -1132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Waiting</a:t>
            </a:r>
            <a:r>
              <a:rPr lang="de-DE" noProof="0" dirty="0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über Präprozessor-Konstanten 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</a:t>
            </a:r>
            <a:r>
              <a:rPr lang="de-DE" smtClean="0"/>
              <a:t>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Siehe: </a:t>
            </a:r>
            <a:r>
              <a:rPr lang="de-DE" noProof="0" dirty="0" smtClean="0">
                <a:hlinkClick r:id="rId2"/>
              </a:rPr>
              <a:t>http://creativecommons.org/licenses/by-nc-nd/4.0/</a:t>
            </a:r>
            <a:r>
              <a:rPr lang="de-DE" noProof="0" dirty="0" smtClean="0"/>
              <a:t>.</a:t>
            </a:r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Fair-</a:t>
            </a:r>
            <a:r>
              <a:rPr lang="de-DE" noProof="0" dirty="0" err="1" smtClean="0"/>
              <a:t>Use</a:t>
            </a:r>
            <a:r>
              <a:rPr lang="de-DE" noProof="0" dirty="0" smtClean="0"/>
              <a:t>-Konvention.</a:t>
            </a:r>
            <a:endParaRPr lang="de-DE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8800"/>
            <a:ext cx="3429700" cy="12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C++ </a:t>
            </a:r>
            <a:r>
              <a:rPr lang="de-DE" noProof="0" dirty="0" err="1" smtClean="0"/>
              <a:t>Rvalue</a:t>
            </a:r>
            <a:r>
              <a:rPr lang="de-DE" noProof="0" dirty="0" smtClean="0"/>
              <a:t> References </a:t>
            </a:r>
            <a:r>
              <a:rPr lang="de-DE" noProof="0" dirty="0" err="1" smtClean="0"/>
              <a:t>Explained</a:t>
            </a:r>
            <a:endParaRPr lang="de-DE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http://thbecker.net/articles/rvalue_references/section_01.html</a:t>
            </a:r>
            <a:r>
              <a:rPr lang="de-DE" noProof="0" dirty="0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</a:t>
            </a:r>
            <a:r>
              <a:rPr lang="de-DE" altLang="de-DE" sz="1800" b="0" smtClean="0"/>
              <a:t>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der Klasse</a:t>
            </a:r>
            <a:r>
              <a:rPr lang="de-DE">
                <a:solidFill>
                  <a:schemeClr val="bg1"/>
                </a:solidFill>
              </a:rPr>
              <a:t> ist </a:t>
            </a: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>
                <a:solidFill>
                  <a:schemeClr val="bg1"/>
                </a:solidFill>
              </a:rPr>
              <a:t>ein Interface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</a:t>
            </a:r>
            <a:r>
              <a:rPr lang="de-DE" smtClean="0">
                <a:solidFill>
                  <a:schemeClr val="bg1"/>
                </a:solidFill>
              </a:rPr>
              <a:t>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noProof="0" smtClean="0"/>
              <a:t>Die </a:t>
            </a:r>
            <a:r>
              <a:rPr lang="de-DE" noProof="0" dirty="0" smtClean="0"/>
              <a:t>Direktive #</a:t>
            </a:r>
            <a:r>
              <a:rPr lang="de-DE" noProof="0" dirty="0" err="1" smtClean="0"/>
              <a:t>define</a:t>
            </a:r>
            <a:r>
              <a:rPr lang="de-DE" noProof="0" dirty="0" smtClean="0"/>
              <a:t> kann auf drei Arten eingesetzt werden</a:t>
            </a:r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Wert).</a:t>
            </a:r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</a:t>
            </a:r>
            <a:r>
              <a:rPr lang="de-DE" noProof="0" smtClean="0"/>
              <a:t>ersetzt</a:t>
            </a:r>
            <a:endParaRPr lang="de-DE"/>
          </a:p>
          <a:p>
            <a:pPr lvl="1"/>
            <a:r>
              <a:rPr lang="de-DE"/>
              <a:t>Heute unüblich, dank "const" und "static" (siehe </a:t>
            </a:r>
            <a:r>
              <a:rPr lang="de-DE"/>
              <a:t>später</a:t>
            </a:r>
            <a:r>
              <a:rPr lang="de-DE" smtClean="0"/>
              <a:t>)</a:t>
            </a:r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(a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))</a:t>
            </a:r>
            <a:r>
              <a:rPr lang="de-DE" sz="20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de-DE" sz="20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Als Funktion</a:t>
            </a:r>
            <a:endParaRPr lang="de-DE" sz="2200" noProof="0" dirty="0" smtClean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</a:t>
            </a:r>
            <a:r>
              <a:rPr lang="de-DE" noProof="0" smtClean="0"/>
              <a:t>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</a:t>
            </a:r>
            <a:r>
              <a:rPr lang="de-DE" noProof="0" smtClean="0"/>
              <a:t>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</a:t>
            </a:r>
            <a:r>
              <a:rPr lang="de-DE" noProof="0" smtClean="0">
                <a:sym typeface="Wingdings" panose="05000000000000000000" pitchFamily="2" charset="2"/>
              </a:rPr>
              <a:t>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</a:t>
            </a:r>
            <a:r>
              <a:rPr lang="de-DE" noProof="0" smtClean="0"/>
              <a:t>sind alle </a:t>
            </a:r>
            <a:r>
              <a:rPr lang="de-DE" noProof="0" smtClean="0"/>
              <a:t>Member </a:t>
            </a:r>
            <a:r>
              <a:rPr lang="de-DE" noProof="0" smtClean="0"/>
              <a:t/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</a:t>
            </a:r>
            <a:r>
              <a:rPr lang="de-DE" noProof="0" smtClean="0"/>
              <a:t>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  <a:endParaRPr lang="en-US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</a:t>
            </a:r>
            <a:r>
              <a:rPr lang="de-DE" altLang="de-DE" sz="1800" b="0" smtClean="0"/>
              <a:t>Implementierungsd</a:t>
            </a:r>
            <a:r>
              <a:rPr lang="de-DE" altLang="de-DE" sz="1800" b="0" smtClean="0"/>
              <a:t>atei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noProof="0" smtClean="0">
                <a:sym typeface="Wingdings" panose="05000000000000000000" pitchFamily="2" charset="2"/>
              </a:rPr>
              <a:t>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</a:t>
            </a:r>
            <a:r>
              <a:rPr lang="de-DE" noProof="0" smtClean="0">
                <a:sym typeface="Wingdings" panose="05000000000000000000" pitchFamily="2" charset="2"/>
              </a:rPr>
              <a:t>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</a:t>
            </a:r>
            <a:r>
              <a:rPr lang="de-DE" noProof="0" smtClean="0"/>
              <a:t>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</a:t>
            </a:r>
            <a:r>
              <a:rPr lang="de-DE" noProof="0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</a:t>
            </a:r>
            <a:r>
              <a:rPr lang="de-DE" noProof="0" smtClean="0"/>
              <a:t>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</a:t>
            </a:r>
            <a:r>
              <a:rPr lang="de-DE" noProof="0" smtClean="0"/>
              <a:t>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</a:t>
            </a:r>
            <a:r>
              <a:rPr lang="de-DE" noProof="0" smtClean="0"/>
              <a:t>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</a:t>
            </a:r>
            <a:r>
              <a:rPr lang="de-DE" b="1" noProof="0" smtClean="0"/>
              <a:t>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</a:t>
            </a:r>
            <a:r>
              <a:rPr lang="de-DE" noProof="0" smtClean="0"/>
              <a:t>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</a:t>
            </a:r>
            <a:r>
              <a:rPr lang="de-DE" noProof="0" smtClean="0"/>
              <a:t>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</a:t>
            </a:r>
            <a:r>
              <a:rPr lang="de-DE" noProof="0" smtClean="0"/>
              <a:t>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</a:t>
            </a:r>
            <a:r>
              <a:rPr lang="de-DE" noProof="0" smtClean="0"/>
              <a:t>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</a:t>
            </a:r>
            <a:r>
              <a:rPr lang="de-DE" noProof="0" smtClean="0"/>
              <a:t>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</a:t>
            </a:r>
            <a:r>
              <a:rPr lang="de-DE" noProof="0" smtClean="0"/>
              <a:t>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</a:t>
            </a:r>
            <a:r>
              <a:rPr lang="de-DE" noProof="0" smtClean="0"/>
              <a:t>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</a:t>
            </a:r>
            <a:r>
              <a:rPr lang="de-DE" noProof="0" smtClean="0"/>
              <a:t>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</a:t>
            </a:r>
            <a:r>
              <a:rPr lang="de-DE" noProof="0" smtClean="0"/>
              <a:t>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</a:t>
            </a:r>
            <a:r>
              <a:rPr lang="de-DE" sz="1200" noProof="0" smtClean="0"/>
              <a:t>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</a:t>
            </a:r>
            <a:r>
              <a:rPr lang="de-DE" noProof="0" smtClean="0"/>
              <a:t>vertraut </a:t>
            </a:r>
            <a:r>
              <a:rPr lang="de-DE" noProof="0" smtClean="0"/>
              <a:t>dem </a:t>
            </a:r>
            <a:r>
              <a:rPr lang="de-DE" noProof="0" smtClean="0"/>
              <a:t>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</a:t>
            </a:r>
            <a:r>
              <a:rPr lang="en-US" i="1">
                <a:solidFill>
                  <a:schemeClr val="bg1"/>
                </a:solidFill>
              </a:rPr>
              <a:t>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</a:t>
            </a:r>
            <a:r>
              <a:rPr lang="de-DE" noProof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</a:t>
            </a:r>
            <a:r>
              <a:rPr lang="de-DE" noProof="0" smtClean="0"/>
              <a:t>Performance-Steigerung </a:t>
            </a:r>
            <a:r>
              <a:rPr lang="de-DE" noProof="0" smtClean="0"/>
              <a:t>und </a:t>
            </a:r>
            <a:r>
              <a:rPr lang="de-DE" noProof="0" smtClean="0"/>
              <a:t>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dynamischer Speicher)</a:t>
            </a:r>
            <a:r>
              <a:rPr lang="de-DE" b="1" noProof="0" dirty="0" smtClean="0"/>
              <a:t/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statischer Speicher)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r>
              <a:rPr lang="en-US" sz="2000"/>
              <a:t>als 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Pfeil nach rechts 1"/>
          <p:cNvSpPr/>
          <p:nvPr/>
        </p:nvSpPr>
        <p:spPr bwMode="auto">
          <a:xfrm>
            <a:off x="32763" y="4869160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>
            <a:off x="32763" y="5733256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</a:t>
            </a:r>
            <a:r>
              <a:rPr lang="de-DE" noProof="0" smtClean="0"/>
              <a:t>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</a:t>
            </a:r>
            <a:r>
              <a:rPr lang="de-DE" b="1" noProof="0" smtClean="0"/>
              <a:t>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</a:t>
            </a:r>
            <a:r>
              <a:rPr lang="de-DE" noProof="0" smtClean="0"/>
              <a:t>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1.8!</a:t>
            </a:r>
            <a:endParaRPr lang="de-DE" b="1" noProof="0" dirty="0" smtClean="0"/>
          </a:p>
          <a:p>
            <a:r>
              <a:rPr lang="de-DE" b="1" noProof="0" smtClean="0"/>
              <a:t>Embedded </a:t>
            </a:r>
            <a:r>
              <a:rPr lang="de-DE" b="1" noProof="0" smtClean="0"/>
              <a:t>C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8900" y="35750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5663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Größe (in Byte) einer Variable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Objektgrößen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&amp;y = x;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Sugar)</a:t>
            </a:r>
          </a:p>
          <a:p>
            <a:pPr marL="514350" lvl="1" indent="-342900"/>
            <a:r>
              <a:rPr lang="de-DE" noProof="0" dirty="0" smtClean="0"/>
              <a:t>Variable 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/>
              <a:t>.</a:t>
            </a:r>
          </a:p>
          <a:p>
            <a:pPr marL="514350" lvl="1" indent="-342900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"</a:t>
            </a:r>
            <a:r>
              <a:rPr lang="de-DE" noProof="0" dirty="0" err="1" smtClean="0"/>
              <a:t>benamte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4209"/>
              </p:ext>
            </p:extLst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6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1)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/>
              <a:t>mehr als 2 Kontrollen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i;	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     CONST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     CONST                 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7777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24" idx="2"/>
            <a:endCxn id="9220" idx="2"/>
          </p:cNvCxnSpPr>
          <p:nvPr/>
        </p:nvCxnSpPr>
        <p:spPr bwMode="auto">
          <a:xfrm rot="5400000">
            <a:off x="6217577" y="823553"/>
            <a:ext cx="5195" cy="3100547"/>
          </a:xfrm>
          <a:prstGeom prst="bentConnector3">
            <a:avLst>
              <a:gd name="adj1" fmla="val 4500385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</a:t>
            </a:r>
            <a:r>
              <a:rPr lang="de-DE" b="1" noProof="0" smtClean="0"/>
              <a:t>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Datenstrukturen leichter initialisiert werden.</a:t>
            </a: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8});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03848" y="6093296"/>
            <a:ext cx="5508104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std::initializer_list: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860032" y="4797152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16617</Words>
  <Application>Microsoft Office PowerPoint</Application>
  <PresentationFormat>Bildschirmpräsentation (4:3)</PresentationFormat>
  <Paragraphs>4956</Paragraphs>
  <Slides>248</Slides>
  <Notes>92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248</vt:i4>
      </vt:variant>
    </vt:vector>
  </HeadingPairs>
  <TitlesOfParts>
    <vt:vector size="261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Zusammenfassung: Variablentypen</vt:lpstr>
      <vt:lpstr>Zusammenfassung: Zuweisung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Exkurs: Implizite Typ-Konvertierung und Anonyme Objekte</vt:lpstr>
      <vt:lpstr>Exkurs: Implizite Typkonvertierung unterbinden mit explicit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Klassische und smarte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2200</cp:revision>
  <dcterms:created xsi:type="dcterms:W3CDTF">2008-08-19T13:25:11Z</dcterms:created>
  <dcterms:modified xsi:type="dcterms:W3CDTF">2017-08-28T08:24:40Z</dcterms:modified>
</cp:coreProperties>
</file>